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7.png" ContentType="image/png"/>
  <Override PartName="/ppt/media/image4.gif" ContentType="image/gif"/>
  <Override PartName="/ppt/media/image26.png" ContentType="image/png"/>
  <Override PartName="/ppt/media/image3.gif" ContentType="image/gif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9.png" ContentType="image/png"/>
  <Override PartName="/ppt/media/image6.png" ContentType="image/png"/>
  <Override PartName="/ppt/media/image36.png" ContentType="image/png"/>
  <Override PartName="/ppt/media/image7.gif" ContentType="image/gif"/>
  <Override PartName="/ppt/media/image11.png" ContentType="image/png"/>
  <Override PartName="/ppt/media/image9.gif" ContentType="image/gif"/>
  <Override PartName="/ppt/media/image37.png" ContentType="image/png"/>
  <Override PartName="/ppt/media/image30.png" ContentType="image/png"/>
  <Override PartName="/ppt/media/image35.png" ContentType="image/png"/>
  <Override PartName="/ppt/media/image5.png" ContentType="image/png"/>
  <Override PartName="/ppt/media/image28.png" ContentType="image/png"/>
  <Override PartName="/ppt/media/image33.png" ContentType="image/png"/>
  <Override PartName="/ppt/media/image8.png" ContentType="image/png"/>
  <Override PartName="/ppt/media/image10.png" ContentType="image/png"/>
  <Override PartName="/ppt/media/image34.png" ContentType="image/png"/>
  <Override PartName="/ppt/media/image13.png" ContentType="image/png"/>
  <Override PartName="/ppt/media/image12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700000" cy="7620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7C1B11-440B-4F3B-8484-A054EE95D1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1142964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34680" y="4091400"/>
            <a:ext cx="1142964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E7E93C-59FD-4149-B5E6-3585E012B4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3468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49152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53C2C9-2305-4300-A3C5-2C860C0A32E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499280" y="178308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363880" y="178308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34680" y="409140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499280" y="409140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363880" y="409140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C8AA9E-C659-4574-AE7F-034A299183F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0955CC-D9A6-43CD-9154-6EA3E3535A2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34680" y="1783080"/>
            <a:ext cx="1142964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4D174D9-19C2-4C36-AF89-04E59605DE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1142964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F2217E-8D0C-4DCA-B54F-8B4562A72BF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FC18687-0E33-4530-8E03-D22E90E9CE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CD5E0C-1D20-4AB6-9C0E-EC3D9FB0ED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FC919C4-1970-4983-8E32-BB836228ED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3468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A840C9-ADD9-461C-B465-06EFA7D050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34680" y="1783080"/>
            <a:ext cx="1142964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FF3E46-C2D1-4985-A4B2-16B64DEDC6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49152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50CB22-3C36-4AF4-A446-5C5E435914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34680" y="4091400"/>
            <a:ext cx="1142964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FF2E7D7-4FFD-4D01-BC7E-79A28937CA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1142964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34680" y="4091400"/>
            <a:ext cx="1142964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0247F4-0D80-4C4C-B51A-B636FA5F7F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3468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49152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6A2D8C7-762F-43FD-BF49-023918AAF92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499280" y="178308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363880" y="178308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34680" y="409140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499280" y="409140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363880" y="409140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5C2CC01-C930-4566-98B6-44FF45394F6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640EDFE-A414-48DA-B0D5-1C83F85BC2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34680" y="1783080"/>
            <a:ext cx="1142964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CA56AE3-3EA5-414E-ACD8-D3CDD9356D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1142964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69A356F-A7ED-4D59-A6B7-C63F430218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DD1E016-4873-4496-A1F1-288C4EBF93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38B09DE-68BB-492D-B48F-59BCAD19CE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1142964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B1842F-0E5C-4359-B5CF-CAAE9ED519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283ACD7-1122-4052-B5BD-35558EEB9D3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3468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C66EA23-F1BB-4A33-880F-6813DEE6F2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49152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8ACBFEE-6F14-42CB-9A0C-6F8448CE73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34680" y="4091400"/>
            <a:ext cx="1142964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A6E3C4B-DA64-4050-BAB4-2A178F9BD4A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1142964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34680" y="4091400"/>
            <a:ext cx="1142964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9062022-9557-4AD5-8CB8-FF66559DB0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3468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49152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662E6D4-E523-4E54-AC9E-F4291B7B0F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499280" y="178308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363880" y="178308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34680" y="409140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499280" y="409140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363880" y="4091400"/>
            <a:ext cx="36802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3A16D33-B354-4B27-AC03-5B606A7C066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E6678B-1215-4D97-B195-4D7D8DA865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878987-46D0-4C2F-BE08-9479BC8CC4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813A20-F9B2-4469-BD8A-1A91EE641E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3468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CB5EA4-34EF-4C8D-8F99-7C0645BB51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491520" y="409140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67A285-AC74-454B-848C-D87144044B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3468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491520" y="1783080"/>
            <a:ext cx="557748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34680" y="4091400"/>
            <a:ext cx="11429640" cy="21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92391B-5BAE-45C8-A31D-275B21F0CA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2CCC91-F71E-4934-8E1C-3BC361915BC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34680" y="1783080"/>
            <a:ext cx="1142964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4B1DD3-88FF-45CF-AE9F-A71240C4F6B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34680" y="1783080"/>
            <a:ext cx="11429640" cy="441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62B160-23E8-481A-BE8A-63E3E204B3E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gif"/><Relationship Id="rId3" Type="http://schemas.openxmlformats.org/officeDocument/2006/relationships/image" Target="../media/image4.gif"/><Relationship Id="rId4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9.gif"/><Relationship Id="rId6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3" descr="p1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35040" y="279396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b90000"/>
                </a:solidFill>
                <a:latin typeface="Calibri"/>
              </a:rPr>
              <a:t>SRS 2D PIC simulations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3809880" y="4699080"/>
            <a:ext cx="507960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zh-CN" sz="2500" spc="-1" strike="noStrike">
                <a:solidFill>
                  <a:srgbClr val="000000"/>
                </a:solidFill>
                <a:latin typeface="Calibri"/>
              </a:rPr>
              <a:t>程先涛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laser waist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 a_0=0.014,\ \lambda=351\ nm,\ n_e=\ 1.1583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imes 10^{21}\ cm^{-3},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1" name="Picture 3" descr="fig5b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2357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4"/>
          <p:cNvSpPr/>
          <p:nvPr/>
        </p:nvSpPr>
        <p:spPr>
          <a:xfrm>
            <a:off x="12285000" y="7213680"/>
            <a:ext cx="27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9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laser waist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 a_0=0.014,\ \lambda=351\ nm,\ n_e=\ 1.1583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imes 10^{21}\ cm^{-3},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Picture 3" descr="fig5c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235760"/>
          </a:xfrm>
          <a:prstGeom prst="rect">
            <a:avLst/>
          </a:prstGeom>
          <a:ln w="0">
            <a:noFill/>
          </a:ln>
        </p:spPr>
      </p:pic>
      <p:sp>
        <p:nvSpPr>
          <p:cNvPr id="177" name="TextBox 4"/>
          <p:cNvSpPr/>
          <p:nvPr/>
        </p:nvSpPr>
        <p:spPr>
          <a:xfrm>
            <a:off x="12240000" y="7213680"/>
            <a:ext cx="36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10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laser waist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 a_0=0.014,\ \lambda=351\ nm,\ n_e=\ 1.1583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imes 10^{21}\ cm^{-3},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1" name="Picture 3" descr="fig5d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235760"/>
          </a:xfrm>
          <a:prstGeom prst="rect">
            <a:avLst/>
          </a:prstGeom>
          <a:ln w="0">
            <a:noFill/>
          </a:ln>
        </p:spPr>
      </p:pic>
      <p:sp>
        <p:nvSpPr>
          <p:cNvPr id="182" name="TextBox 4"/>
          <p:cNvSpPr/>
          <p:nvPr/>
        </p:nvSpPr>
        <p:spPr>
          <a:xfrm>
            <a:off x="12240000" y="7213680"/>
            <a:ext cx="36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11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laser a_0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$$\lambda=351\ nm,\ n_e=\ 1.1583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imes 10^{21}\ cm^{-3},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Picture 3" descr="fig6a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4928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"/>
          <p:cNvSpPr/>
          <p:nvPr/>
        </p:nvSpPr>
        <p:spPr>
          <a:xfrm>
            <a:off x="12240000" y="7213680"/>
            <a:ext cx="36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12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laser a_0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$$\lambda=351\ nm,\ n_e=\ 1.1583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imes 10^{21}\ cm^{-3},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" name="Picture 3" descr="fig6b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492800"/>
          </a:xfrm>
          <a:prstGeom prst="rect">
            <a:avLst/>
          </a:prstGeom>
          <a:ln w="0">
            <a:noFill/>
          </a:ln>
        </p:spPr>
      </p:pic>
      <p:sp>
        <p:nvSpPr>
          <p:cNvPr id="192" name="TextBox 4"/>
          <p:cNvSpPr/>
          <p:nvPr/>
        </p:nvSpPr>
        <p:spPr>
          <a:xfrm>
            <a:off x="12240000" y="7213680"/>
            <a:ext cx="36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13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laser a_0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$$\lambda=351\ nm,\ n_e=\ 1.1583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imes 10^{21}\ cm^{-3},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Picture 3" descr="fig6c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492800"/>
          </a:xfrm>
          <a:prstGeom prst="rect">
            <a:avLst/>
          </a:prstGeom>
          <a:ln w="0">
            <a:noFill/>
          </a:ln>
        </p:spPr>
      </p:pic>
      <p:sp>
        <p:nvSpPr>
          <p:cNvPr id="197" name="TextBox 4"/>
          <p:cNvSpPr/>
          <p:nvPr/>
        </p:nvSpPr>
        <p:spPr>
          <a:xfrm>
            <a:off x="12240000" y="7213680"/>
            <a:ext cx="36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14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laser a_0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$$\lambda=351\ nm,\ n_e=\ 1.1583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imes 10^{21}\ cm^{-3},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Picture 3" descr="fig6d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4928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"/>
          <p:cNvSpPr/>
          <p:nvPr/>
        </p:nvSpPr>
        <p:spPr>
          <a:xfrm>
            <a:off x="12240000" y="7213680"/>
            <a:ext cx="36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15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4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PIC simulation parameters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Software: PIConGPU(https://picongpu.readthedocs.io/en/latest)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Grid: 800 x 5500 (4,400,000)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Particles: 64 per cell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Time steps: 41,971 (980 fs)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Device: A100 x 1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Computation time: 30 min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extBox 3"/>
          <p:cNvSpPr/>
          <p:nvPr/>
        </p:nvSpPr>
        <p:spPr>
          <a:xfrm>
            <a:off x="12240000" y="7213680"/>
            <a:ext cx="36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16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8" name="Picture 2" descr="p3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Animation of simulations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Picture 2" descr="fig1_bgif.gif"/>
          <p:cNvPicPr/>
          <p:nvPr/>
        </p:nvPicPr>
        <p:blipFill>
          <a:blip r:embed="rId2"/>
          <a:stretch/>
        </p:blipFill>
        <p:spPr>
          <a:xfrm>
            <a:off x="6603840" y="1270080"/>
            <a:ext cx="5714640" cy="595008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3" descr="fig1_agif.gif"/>
          <p:cNvPicPr/>
          <p:nvPr/>
        </p:nvPicPr>
        <p:blipFill>
          <a:blip r:embed="rId3"/>
          <a:stretch/>
        </p:blipFill>
        <p:spPr>
          <a:xfrm>
            <a:off x="888840" y="1270080"/>
            <a:ext cx="5714640" cy="5950080"/>
          </a:xfrm>
          <a:prstGeom prst="rect">
            <a:avLst/>
          </a:prstGeom>
          <a:ln w="0">
            <a:noFill/>
          </a:ln>
        </p:spPr>
      </p:pic>
      <p:sp>
        <p:nvSpPr>
          <p:cNvPr id="130" name="TextBox 4"/>
          <p:cNvSpPr/>
          <p:nvPr/>
        </p:nvSpPr>
        <p:spPr>
          <a:xfrm>
            <a:off x="12285000" y="7213680"/>
            <a:ext cx="27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7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Effects of different laser shapes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Picture 2" descr="fig2cpng.png"/>
          <p:cNvPicPr/>
          <p:nvPr/>
        </p:nvPicPr>
        <p:blipFill>
          <a:blip r:embed="rId2"/>
          <a:stretch/>
        </p:blipFill>
        <p:spPr>
          <a:xfrm>
            <a:off x="6603840" y="4127400"/>
            <a:ext cx="5714640" cy="221544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3" descr="fig2_cgif.gif"/>
          <p:cNvPicPr/>
          <p:nvPr/>
        </p:nvPicPr>
        <p:blipFill>
          <a:blip r:embed="rId3"/>
          <a:stretch/>
        </p:blipFill>
        <p:spPr>
          <a:xfrm>
            <a:off x="888840" y="4127400"/>
            <a:ext cx="5714640" cy="221580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4" descr="fig2bpng.png"/>
          <p:cNvPicPr/>
          <p:nvPr/>
        </p:nvPicPr>
        <p:blipFill>
          <a:blip r:embed="rId4"/>
          <a:stretch/>
        </p:blipFill>
        <p:spPr>
          <a:xfrm>
            <a:off x="6603840" y="1270080"/>
            <a:ext cx="5714640" cy="221544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5" descr="fig2_bgif.gif"/>
          <p:cNvPicPr/>
          <p:nvPr/>
        </p:nvPicPr>
        <p:blipFill>
          <a:blip r:embed="rId5"/>
          <a:stretch/>
        </p:blipFill>
        <p:spPr>
          <a:xfrm>
            <a:off x="888840" y="1270080"/>
            <a:ext cx="5714640" cy="2033280"/>
          </a:xfrm>
          <a:prstGeom prst="rect">
            <a:avLst/>
          </a:prstGeom>
          <a:ln w="0">
            <a:noFill/>
          </a:ln>
        </p:spPr>
      </p:pic>
      <p:sp>
        <p:nvSpPr>
          <p:cNvPr id="137" name="TextBox 6"/>
          <p:cNvSpPr/>
          <p:nvPr/>
        </p:nvSpPr>
        <p:spPr>
          <a:xfrm>
            <a:off x="12285000" y="7213680"/>
            <a:ext cx="27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plasma density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\ a_0=0.014,\ \lambda=351\ nm,\ T=0\ keV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1" name="Picture 3" descr="fig4a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9842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4"/>
          <p:cNvSpPr/>
          <p:nvPr/>
        </p:nvSpPr>
        <p:spPr>
          <a:xfrm>
            <a:off x="12285000" y="7213680"/>
            <a:ext cx="27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plasma density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 a_0=0.014,\ \lambda=351\ nm,\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Picture 3" descr="fig4b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984200"/>
          </a:xfrm>
          <a:prstGeom prst="rect">
            <a:avLst/>
          </a:prstGeom>
          <a:ln w="0">
            <a:noFill/>
          </a:ln>
        </p:spPr>
      </p:pic>
      <p:sp>
        <p:nvSpPr>
          <p:cNvPr id="147" name="TextBox 4"/>
          <p:cNvSpPr/>
          <p:nvPr/>
        </p:nvSpPr>
        <p:spPr>
          <a:xfrm>
            <a:off x="12285000" y="7213680"/>
            <a:ext cx="27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plasma density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 a_0=0.014,\ \lambda=351\ nm,\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1" name="Picture 3" descr="fig4c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984200"/>
          </a:xfrm>
          <a:prstGeom prst="rect">
            <a:avLst/>
          </a:prstGeom>
          <a:ln w="0">
            <a:noFill/>
          </a:ln>
        </p:spPr>
      </p:pic>
      <p:sp>
        <p:nvSpPr>
          <p:cNvPr id="152" name="TextBox 4"/>
          <p:cNvSpPr/>
          <p:nvPr/>
        </p:nvSpPr>
        <p:spPr>
          <a:xfrm>
            <a:off x="12285000" y="7213680"/>
            <a:ext cx="27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plasma density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 a_0=0.014,\ \lambda=351\ nm,\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Picture 3" descr="fig4d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9842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4"/>
          <p:cNvSpPr/>
          <p:nvPr/>
        </p:nvSpPr>
        <p:spPr>
          <a:xfrm>
            <a:off x="12285000" y="7213680"/>
            <a:ext cx="27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6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plasma density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 a_0=0.014,\ \lambda=351\ nm,\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1" name="Picture 3" descr="fig4e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984200"/>
          </a:xfrm>
          <a:prstGeom prst="rect">
            <a:avLst/>
          </a:prstGeom>
          <a:ln w="0">
            <a:noFill/>
          </a:ln>
        </p:spPr>
      </p:pic>
      <p:sp>
        <p:nvSpPr>
          <p:cNvPr id="162" name="TextBox 4"/>
          <p:cNvSpPr/>
          <p:nvPr/>
        </p:nvSpPr>
        <p:spPr>
          <a:xfrm>
            <a:off x="12285000" y="7213680"/>
            <a:ext cx="27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7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5" descr="p2.png"/>
          <p:cNvPicPr/>
          <p:nvPr/>
        </p:nvPicPr>
        <p:blipFill>
          <a:blip r:embed="rId1"/>
          <a:stretch/>
        </p:blipFill>
        <p:spPr>
          <a:xfrm>
            <a:off x="0" y="0"/>
            <a:ext cx="12699720" cy="7619760"/>
          </a:xfrm>
          <a:prstGeom prst="rect">
            <a:avLst/>
          </a:prstGeom>
          <a:ln w="0">
            <a:noFill/>
          </a:ln>
        </p:spPr>
      </p:pic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88840" y="635040"/>
            <a:ext cx="1015956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500" spc="-1" strike="noStrike">
                <a:solidFill>
                  <a:srgbClr val="000000"/>
                </a:solidFill>
                <a:latin typeface="Calibri"/>
              </a:rPr>
              <a:t>Parameter scan: laser waist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35040" y="1270080"/>
            <a:ext cx="11429640" cy="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$$\ a_0=0.014,\ \lambda=351\ nm,\ n_e=\ 1.1583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imes 10^{21}\ cm^{-3}, T=0\ keV$$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Picture 3" descr="fig5apng.png"/>
          <p:cNvPicPr/>
          <p:nvPr/>
        </p:nvPicPr>
        <p:blipFill>
          <a:blip r:embed="rId2"/>
          <a:stretch/>
        </p:blipFill>
        <p:spPr>
          <a:xfrm>
            <a:off x="888840" y="1270080"/>
            <a:ext cx="11429640" cy="4235760"/>
          </a:xfrm>
          <a:prstGeom prst="rect">
            <a:avLst/>
          </a:prstGeom>
          <a:ln w="0">
            <a:noFill/>
          </a:ln>
        </p:spPr>
      </p:pic>
      <p:sp>
        <p:nvSpPr>
          <p:cNvPr id="167" name="TextBox 4"/>
          <p:cNvSpPr/>
          <p:nvPr/>
        </p:nvSpPr>
        <p:spPr>
          <a:xfrm>
            <a:off x="12285000" y="7213680"/>
            <a:ext cx="271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8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2024-06-23T19:24:09Z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